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ppt/embeddings/oleObject1.bin" ContentType="application/vnd.openxmlformats-officedocument.oleObject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2" r:id="rId5"/>
  </p:sldMasterIdLst>
  <p:notesMasterIdLst>
    <p:notesMasterId r:id="rId6"/>
  </p:notesMasterIdLst>
  <p:sldIdLst>
    <p:sldId id="256" r:id="rId7"/>
    <p:sldId id="257" r:id="rId8"/>
  </p:sldIdLst>
  <p:sldSz cy="7578725" cx="13474700"/>
  <p:notesSz cx="6858000" cy="9144000"/>
  <p:embeddedFontLst>
    <p:embeddedFont>
      <p:font typeface="Libre Franklin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994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jd7a/cPA4QdbbDzn3s2VH4PH3y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994" orient="horz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customschemas.google.com/relationships/presentationmetadata" Target="metadata"/><Relationship Id="rId8" Type="http://schemas.openxmlformats.org/officeDocument/2006/relationships/slide" Target="slides/slide2.xml"/><Relationship Id="rId3" Type="http://schemas.openxmlformats.org/officeDocument/2006/relationships/presProps" Target="presProps.xml"/><Relationship Id="rId12" Type="http://schemas.openxmlformats.org/officeDocument/2006/relationships/font" Target="fonts/LibreFranklin-boldItalic.fntdata"/><Relationship Id="rId7" Type="http://schemas.openxmlformats.org/officeDocument/2006/relationships/slide" Target="slides/slide1.xml"/><Relationship Id="rId2" Type="http://schemas.openxmlformats.org/officeDocument/2006/relationships/viewProps" Target="viewProps.xml"/><Relationship Id="rId16" Type="http://schemas.openxmlformats.org/officeDocument/2006/relationships/customXml" Target="../customXml/item3.xml"/><Relationship Id="rId11" Type="http://schemas.openxmlformats.org/officeDocument/2006/relationships/font" Target="fonts/LibreFranklin-italic.fntdata"/><Relationship Id="rId1" Type="http://schemas.openxmlformats.org/officeDocument/2006/relationships/theme" Target="theme/theme3.xml"/><Relationship Id="rId6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customXml" Target="../customXml/item2.xml"/><Relationship Id="rId10" Type="http://schemas.openxmlformats.org/officeDocument/2006/relationships/font" Target="fonts/LibreFranklin-bold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LibreFranklin-regular.fntdata"/><Relationship Id="rId14" Type="http://schemas.openxmlformats.org/officeDocument/2006/relationships/customXml" Target="../customXml/item1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0" y="76428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fld id="{00000000-1234-1234-1234-123412341234}" type="slidenum">
              <a:rPr b="0" i="0" lang="ca-E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e379db9a69_0_95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4" name="Google Shape;44;g3e379db9a69_0_95:notes"/>
          <p:cNvSpPr/>
          <p:nvPr>
            <p:ph idx="2" type="sldImg"/>
          </p:nvPr>
        </p:nvSpPr>
        <p:spPr>
          <a:xfrm>
            <a:off x="0" y="76428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d6504c6741_0_506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8" name="Google Shape;68;g3d6504c6741_0_506:notes"/>
          <p:cNvSpPr/>
          <p:nvPr>
            <p:ph idx="2" type="sldImg"/>
          </p:nvPr>
        </p:nvSpPr>
        <p:spPr>
          <a:xfrm>
            <a:off x="0" y="76428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6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Relationship Id="rId3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Normal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2"/>
          <p:cNvSpPr/>
          <p:nvPr/>
        </p:nvSpPr>
        <p:spPr>
          <a:xfrm>
            <a:off x="0" y="7038000"/>
            <a:ext cx="13474500" cy="540300"/>
          </a:xfrm>
          <a:prstGeom prst="rect">
            <a:avLst/>
          </a:prstGeom>
          <a:solidFill>
            <a:srgbClr val="32549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g3c9aba2f9c4_0_302"/>
          <p:cNvSpPr txBox="1"/>
          <p:nvPr>
            <p:ph type="ctrTitle"/>
          </p:nvPr>
        </p:nvSpPr>
        <p:spPr>
          <a:xfrm>
            <a:off x="1684338" y="1240315"/>
            <a:ext cx="10106100" cy="2638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31"/>
              <a:buFont typeface="Calibri"/>
              <a:buNone/>
              <a:defRPr sz="663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g3c9aba2f9c4_0_302"/>
          <p:cNvSpPr txBox="1"/>
          <p:nvPr>
            <p:ph idx="1" type="subTitle"/>
          </p:nvPr>
        </p:nvSpPr>
        <p:spPr>
          <a:xfrm>
            <a:off x="1684338" y="3980586"/>
            <a:ext cx="10106100" cy="18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05"/>
              </a:spcBef>
              <a:spcAft>
                <a:spcPts val="0"/>
              </a:spcAft>
              <a:buClr>
                <a:schemeClr val="dk1"/>
              </a:buClr>
              <a:buSzPts val="2652"/>
              <a:buNone/>
              <a:defRPr sz="2652"/>
            </a:lvl1pPr>
            <a:lvl2pPr lvl="1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2210"/>
              <a:buNone/>
              <a:defRPr sz="2210"/>
            </a:lvl2pPr>
            <a:lvl3pPr lvl="2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989"/>
              <a:buNone/>
              <a:defRPr sz="1989"/>
            </a:lvl3pPr>
            <a:lvl4pPr lvl="3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4pPr>
            <a:lvl5pPr lvl="4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5pPr>
            <a:lvl6pPr lvl="5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6pPr>
            <a:lvl7pPr lvl="6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7pPr>
            <a:lvl8pPr lvl="7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8pPr>
            <a:lvl9pPr lvl="8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9pPr>
          </a:lstStyle>
          <a:p/>
        </p:txBody>
      </p:sp>
      <p:sp>
        <p:nvSpPr>
          <p:cNvPr id="18" name="Google Shape;18;g3c9aba2f9c4_0_302"/>
          <p:cNvSpPr txBox="1"/>
          <p:nvPr>
            <p:ph idx="10" type="dt"/>
          </p:nvPr>
        </p:nvSpPr>
        <p:spPr>
          <a:xfrm>
            <a:off x="926385" y="7024356"/>
            <a:ext cx="30318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g3c9aba2f9c4_0_302"/>
          <p:cNvSpPr txBox="1"/>
          <p:nvPr>
            <p:ph idx="11" type="ftr"/>
          </p:nvPr>
        </p:nvSpPr>
        <p:spPr>
          <a:xfrm>
            <a:off x="4463495" y="7024356"/>
            <a:ext cx="45477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g3c9aba2f9c4_0_302"/>
          <p:cNvSpPr txBox="1"/>
          <p:nvPr>
            <p:ph idx="12" type="sldNum"/>
          </p:nvPr>
        </p:nvSpPr>
        <p:spPr>
          <a:xfrm>
            <a:off x="9516507" y="7024356"/>
            <a:ext cx="30318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Pàgina">
  <p:cSld name="CUSTOM_4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g39668d5423f_0_14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819926"/>
            <a:ext cx="13473285" cy="776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g39668d5423f_0_1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55100" y="9100"/>
            <a:ext cx="1009269" cy="1009269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g39668d5423f_0_146"/>
          <p:cNvSpPr txBox="1"/>
          <p:nvPr>
            <p:ph idx="12" type="sldNum"/>
          </p:nvPr>
        </p:nvSpPr>
        <p:spPr>
          <a:xfrm>
            <a:off x="12609372" y="6998700"/>
            <a:ext cx="808500" cy="5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Normal" type="blank">
  <p:cSld name="BLANK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3e379db9a69_0_123"/>
          <p:cNvSpPr/>
          <p:nvPr/>
        </p:nvSpPr>
        <p:spPr>
          <a:xfrm>
            <a:off x="0" y="7038000"/>
            <a:ext cx="13474500" cy="540300"/>
          </a:xfrm>
          <a:prstGeom prst="rect">
            <a:avLst/>
          </a:prstGeom>
          <a:solidFill>
            <a:srgbClr val="32549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e379db9a69_0_125"/>
          <p:cNvSpPr txBox="1"/>
          <p:nvPr>
            <p:ph type="ctrTitle"/>
          </p:nvPr>
        </p:nvSpPr>
        <p:spPr>
          <a:xfrm>
            <a:off x="1684338" y="1240315"/>
            <a:ext cx="10106100" cy="2638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31"/>
              <a:buFont typeface="Calibri"/>
              <a:buNone/>
              <a:defRPr sz="663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g3e379db9a69_0_125"/>
          <p:cNvSpPr txBox="1"/>
          <p:nvPr>
            <p:ph idx="1" type="subTitle"/>
          </p:nvPr>
        </p:nvSpPr>
        <p:spPr>
          <a:xfrm>
            <a:off x="1684338" y="3980586"/>
            <a:ext cx="10106100" cy="18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05"/>
              </a:spcBef>
              <a:spcAft>
                <a:spcPts val="0"/>
              </a:spcAft>
              <a:buClr>
                <a:schemeClr val="dk1"/>
              </a:buClr>
              <a:buSzPts val="2652"/>
              <a:buNone/>
              <a:defRPr sz="2652"/>
            </a:lvl1pPr>
            <a:lvl2pPr lvl="1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2210"/>
              <a:buNone/>
              <a:defRPr sz="2210"/>
            </a:lvl2pPr>
            <a:lvl3pPr lvl="2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989"/>
              <a:buNone/>
              <a:defRPr sz="1989"/>
            </a:lvl3pPr>
            <a:lvl4pPr lvl="3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4pPr>
            <a:lvl5pPr lvl="4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5pPr>
            <a:lvl6pPr lvl="5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6pPr>
            <a:lvl7pPr lvl="6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7pPr>
            <a:lvl8pPr lvl="7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8pPr>
            <a:lvl9pPr lvl="8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9pPr>
          </a:lstStyle>
          <a:p/>
        </p:txBody>
      </p:sp>
      <p:sp>
        <p:nvSpPr>
          <p:cNvPr id="35" name="Google Shape;35;g3e379db9a69_0_125"/>
          <p:cNvSpPr txBox="1"/>
          <p:nvPr>
            <p:ph idx="10" type="dt"/>
          </p:nvPr>
        </p:nvSpPr>
        <p:spPr>
          <a:xfrm>
            <a:off x="926385" y="7024356"/>
            <a:ext cx="30318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g3e379db9a69_0_125"/>
          <p:cNvSpPr txBox="1"/>
          <p:nvPr>
            <p:ph idx="11" type="ftr"/>
          </p:nvPr>
        </p:nvSpPr>
        <p:spPr>
          <a:xfrm>
            <a:off x="4463495" y="7024356"/>
            <a:ext cx="45477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g3e379db9a69_0_125"/>
          <p:cNvSpPr txBox="1"/>
          <p:nvPr>
            <p:ph idx="12" type="sldNum"/>
          </p:nvPr>
        </p:nvSpPr>
        <p:spPr>
          <a:xfrm>
            <a:off x="9516507" y="7024356"/>
            <a:ext cx="30318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Pàgina">
  <p:cSld name="CUSTOM_4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g3e379db9a69_0_1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819926"/>
            <a:ext cx="13473285" cy="776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g3e379db9a69_0_1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55100" y="9100"/>
            <a:ext cx="1009269" cy="1009269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g3e379db9a69_0_131"/>
          <p:cNvSpPr txBox="1"/>
          <p:nvPr>
            <p:ph idx="12" type="sldNum"/>
          </p:nvPr>
        </p:nvSpPr>
        <p:spPr>
          <a:xfrm>
            <a:off x="12609372" y="6998700"/>
            <a:ext cx="808500" cy="5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theme" Target="../theme/theme3.xml"/><Relationship Id="rId8" Type="http://schemas.openxmlformats.org/officeDocument/2006/relationships/vmlDrawing" Target="../drawings/vmlDrawing1.v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oogle Shape;10;p41"/>
          <p:cNvGraphicFramePr/>
          <p:nvPr/>
        </p:nvGraphicFramePr>
        <p:xfrm>
          <a:off x="1440" y="1440"/>
          <a:ext cx="1080" cy="1080"/>
        </p:xfrm>
        <a:graphic>
          <a:graphicData uri="http://schemas.openxmlformats.org/presentationml/2006/ole">
            <mc:AlternateContent>
              <mc:Choice Requires="v">
                <p:oleObj r:id="rId1" imgH="1080" imgW="1080" progId="TCLayout.ActiveDocument.1" spid="_x0000_s1">
                  <p:embed/>
                </p:oleObj>
              </mc:Choice>
              <mc:Fallback>
                <p:oleObj r:id="rId2" imgH="1080" imgW="1080" progId="TCLayout.ActiveDocument.1">
                  <p:embed/>
                  <p:pic>
                    <p:nvPicPr>
                      <p:cNvPr id="10" name="Google Shape;10;p41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440" y="1440"/>
                        <a:ext cx="1080" cy="1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Google Shape;11;p41"/>
          <p:cNvSpPr txBox="1"/>
          <p:nvPr>
            <p:ph type="title"/>
          </p:nvPr>
        </p:nvSpPr>
        <p:spPr>
          <a:xfrm>
            <a:off x="850320" y="372960"/>
            <a:ext cx="6632280" cy="146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41"/>
          <p:cNvSpPr txBox="1"/>
          <p:nvPr>
            <p:ph idx="1" type="body"/>
          </p:nvPr>
        </p:nvSpPr>
        <p:spPr>
          <a:xfrm>
            <a:off x="673560" y="1773360"/>
            <a:ext cx="12126960" cy="4395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g3e379db9a69_0_1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440" y="1440"/>
            <a:ext cx="1080" cy="108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g3e379db9a69_0_118"/>
          <p:cNvSpPr txBox="1"/>
          <p:nvPr>
            <p:ph type="title"/>
          </p:nvPr>
        </p:nvSpPr>
        <p:spPr>
          <a:xfrm>
            <a:off x="850320" y="372960"/>
            <a:ext cx="6632400" cy="146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g3e379db9a69_0_118"/>
          <p:cNvSpPr txBox="1"/>
          <p:nvPr>
            <p:ph idx="1" type="body"/>
          </p:nvPr>
        </p:nvSpPr>
        <p:spPr>
          <a:xfrm>
            <a:off x="673560" y="1773360"/>
            <a:ext cx="12126900" cy="43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29" name="Google Shape;29;g3e379db9a69_0_1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79675" y="372950"/>
            <a:ext cx="2565750" cy="5087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3"/>
    <p:sldLayoutId id="2147483654" r:id="rId4"/>
    <p:sldLayoutId id="2147483655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oogle Shape;46;g3e379db9a69_0_95"/>
          <p:cNvGrpSpPr/>
          <p:nvPr/>
        </p:nvGrpSpPr>
        <p:grpSpPr>
          <a:xfrm>
            <a:off x="620651" y="1234667"/>
            <a:ext cx="12232920" cy="5262119"/>
            <a:chOff x="620640" y="1684440"/>
            <a:chExt cx="12232920" cy="4812180"/>
          </a:xfrm>
        </p:grpSpPr>
        <p:sp>
          <p:nvSpPr>
            <p:cNvPr id="47" name="Google Shape;47;g3e379db9a69_0_95"/>
            <p:cNvSpPr/>
            <p:nvPr/>
          </p:nvSpPr>
          <p:spPr>
            <a:xfrm>
              <a:off x="620640" y="1684440"/>
              <a:ext cx="2359200" cy="3163800"/>
            </a:xfrm>
            <a:prstGeom prst="roundRect">
              <a:avLst>
                <a:gd fmla="val 16667" name="adj"/>
              </a:avLst>
            </a:prstGeom>
            <a:solidFill>
              <a:srgbClr val="F3F3F3"/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Alliances</a:t>
              </a:r>
              <a:endParaRPr b="0" i="0" sz="1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" name="Google Shape;48;g3e379db9a69_0_95"/>
            <p:cNvSpPr/>
            <p:nvPr/>
          </p:nvSpPr>
          <p:spPr>
            <a:xfrm>
              <a:off x="3089160" y="1684440"/>
              <a:ext cx="2359200" cy="1545900"/>
            </a:xfrm>
            <a:prstGeom prst="roundRect">
              <a:avLst>
                <a:gd fmla="val 16667" name="adj"/>
              </a:avLst>
            </a:prstGeom>
            <a:solidFill>
              <a:srgbClr val="F3F3F3"/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Activities</a:t>
              </a:r>
              <a:endParaRPr b="0" i="0" sz="1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" name="Google Shape;49;g3e379db9a69_0_95"/>
            <p:cNvSpPr/>
            <p:nvPr/>
          </p:nvSpPr>
          <p:spPr>
            <a:xfrm>
              <a:off x="3089160" y="3302280"/>
              <a:ext cx="2359200" cy="1545900"/>
            </a:xfrm>
            <a:prstGeom prst="roundRect">
              <a:avLst>
                <a:gd fmla="val 16667" name="adj"/>
              </a:avLst>
            </a:prstGeom>
            <a:solidFill>
              <a:srgbClr val="F3F3F3"/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Resources</a:t>
              </a:r>
              <a:endParaRPr b="0" i="0" sz="1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" name="Google Shape;50;g3e379db9a69_0_95"/>
            <p:cNvSpPr/>
            <p:nvPr/>
          </p:nvSpPr>
          <p:spPr>
            <a:xfrm>
              <a:off x="5557680" y="1684440"/>
              <a:ext cx="2359200" cy="3163800"/>
            </a:xfrm>
            <a:prstGeom prst="roundRect">
              <a:avLst>
                <a:gd fmla="val 16667" name="adj"/>
              </a:avLst>
            </a:prstGeom>
            <a:solidFill>
              <a:srgbClr val="F3F3F3"/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Value proposition</a:t>
              </a:r>
              <a:endParaRPr b="0" i="0" sz="1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" name="Google Shape;51;g3e379db9a69_0_95"/>
            <p:cNvSpPr/>
            <p:nvPr/>
          </p:nvSpPr>
          <p:spPr>
            <a:xfrm>
              <a:off x="8025840" y="1684440"/>
              <a:ext cx="2359200" cy="1545900"/>
            </a:xfrm>
            <a:prstGeom prst="roundRect">
              <a:avLst>
                <a:gd fmla="val 16667" name="adj"/>
              </a:avLst>
            </a:prstGeom>
            <a:solidFill>
              <a:srgbClr val="F3F3F3"/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4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Customer relationship</a:t>
              </a:r>
              <a:endPara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" name="Google Shape;52;g3e379db9a69_0_95"/>
            <p:cNvSpPr/>
            <p:nvPr/>
          </p:nvSpPr>
          <p:spPr>
            <a:xfrm>
              <a:off x="8025840" y="3302280"/>
              <a:ext cx="2359200" cy="1545900"/>
            </a:xfrm>
            <a:prstGeom prst="roundRect">
              <a:avLst>
                <a:gd fmla="val 16667" name="adj"/>
              </a:avLst>
            </a:prstGeom>
            <a:solidFill>
              <a:srgbClr val="F3F3F3"/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Channels</a:t>
              </a:r>
              <a:endParaRPr b="0" i="0" sz="1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" name="Google Shape;53;g3e379db9a69_0_95"/>
            <p:cNvSpPr/>
            <p:nvPr/>
          </p:nvSpPr>
          <p:spPr>
            <a:xfrm>
              <a:off x="10494360" y="1684440"/>
              <a:ext cx="2359200" cy="3163800"/>
            </a:xfrm>
            <a:prstGeom prst="roundRect">
              <a:avLst>
                <a:gd fmla="val 16667" name="adj"/>
              </a:avLst>
            </a:prstGeom>
            <a:solidFill>
              <a:srgbClr val="F3F3F3"/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Customer segment</a:t>
              </a:r>
              <a:endParaRPr b="0" i="0" sz="1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" name="Google Shape;54;g3e379db9a69_0_95"/>
            <p:cNvSpPr/>
            <p:nvPr/>
          </p:nvSpPr>
          <p:spPr>
            <a:xfrm>
              <a:off x="620640" y="4950720"/>
              <a:ext cx="6045900" cy="1545900"/>
            </a:xfrm>
            <a:prstGeom prst="roundRect">
              <a:avLst>
                <a:gd fmla="val 16667" name="adj"/>
              </a:avLst>
            </a:prstGeom>
            <a:solidFill>
              <a:srgbClr val="F3F3F3"/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Cost structure</a:t>
              </a:r>
              <a:endParaRPr b="0" i="0" sz="1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" name="Google Shape;55;g3e379db9a69_0_95"/>
            <p:cNvSpPr/>
            <p:nvPr/>
          </p:nvSpPr>
          <p:spPr>
            <a:xfrm>
              <a:off x="6807600" y="4950720"/>
              <a:ext cx="6045900" cy="1545900"/>
            </a:xfrm>
            <a:prstGeom prst="roundRect">
              <a:avLst>
                <a:gd fmla="val 16667" name="adj"/>
              </a:avLst>
            </a:prstGeom>
            <a:solidFill>
              <a:srgbClr val="F3F3F3"/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Revenues</a:t>
              </a:r>
              <a:endParaRPr b="0" i="0" sz="1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56" name="Google Shape;56;g3e379db9a69_0_95"/>
          <p:cNvSpPr/>
          <p:nvPr/>
        </p:nvSpPr>
        <p:spPr>
          <a:xfrm>
            <a:off x="1175769" y="5396305"/>
            <a:ext cx="4935600" cy="6981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ca-ES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Collects the essential assets—human, material, technological, or intellectual—necessary to develop and deliver the value proposition.</a:t>
            </a:r>
            <a:endParaRPr b="0" i="0" sz="13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7" name="Google Shape;57;g3e379db9a69_0_95"/>
          <p:cNvSpPr/>
          <p:nvPr/>
        </p:nvSpPr>
        <p:spPr>
          <a:xfrm>
            <a:off x="682935" y="1916039"/>
            <a:ext cx="2235300" cy="2009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ca-ES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Includes the organisations, people, or entities with which the project collaborates to optimise resources, reduce risks, or expand capabilities.</a:t>
            </a:r>
            <a:endParaRPr b="0" i="0" sz="13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8" name="Google Shape;58;g3e379db9a69_0_95"/>
          <p:cNvSpPr/>
          <p:nvPr/>
        </p:nvSpPr>
        <p:spPr>
          <a:xfrm>
            <a:off x="3151086" y="1764086"/>
            <a:ext cx="2235300" cy="997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lang="ca-ES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Defines the strategic and operational actions that the project must perform to create value, reach the customer, and sustain the business model.</a:t>
            </a:r>
            <a:endParaRPr b="0" sz="11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9" name="Google Shape;59;g3e379db9a69_0_95"/>
          <p:cNvSpPr/>
          <p:nvPr/>
        </p:nvSpPr>
        <p:spPr>
          <a:xfrm>
            <a:off x="3151086" y="3574488"/>
            <a:ext cx="2235300" cy="997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ca-ES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Means necessary to offer and deliver the elements described</a:t>
            </a:r>
            <a:endParaRPr b="0" i="0" sz="13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0" name="Google Shape;60;g3e379db9a69_0_95"/>
          <p:cNvSpPr/>
          <p:nvPr/>
        </p:nvSpPr>
        <p:spPr>
          <a:xfrm>
            <a:off x="7362724" y="5396290"/>
            <a:ext cx="4935600" cy="997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ca-ES" sz="1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Details how and why the project generates revenue, defining the monetization models and the associated economic flows.</a:t>
            </a:r>
            <a:endParaRPr b="0" i="0" sz="13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1" name="Google Shape;61;g3e379db9a69_0_95"/>
          <p:cNvSpPr/>
          <p:nvPr/>
        </p:nvSpPr>
        <p:spPr>
          <a:xfrm>
            <a:off x="8134548" y="1753844"/>
            <a:ext cx="2129700" cy="997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ca-ES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Specifies the type of bond the project establishes with customers, including how to attract them, build loyalty, and offer them support.</a:t>
            </a:r>
            <a:endParaRPr b="0" i="0" sz="11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2" name="Google Shape;62;g3e379db9a69_0_95"/>
          <p:cNvSpPr/>
          <p:nvPr/>
        </p:nvSpPr>
        <p:spPr>
          <a:xfrm>
            <a:off x="10731268" y="1970978"/>
            <a:ext cx="1900800" cy="1238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lang="ca-E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the specific groups of people or organisations to which the project brings value and that constitute its primary target audience.</a:t>
            </a:r>
            <a:endParaRPr b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g3e379db9a69_0_95"/>
          <p:cNvSpPr/>
          <p:nvPr/>
        </p:nvSpPr>
        <p:spPr>
          <a:xfrm>
            <a:off x="5787002" y="1967183"/>
            <a:ext cx="1900800" cy="2094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ca-E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combination of solutions, benefits, and differential elements that solve the customer's problem and make the project relevant and unique.</a:t>
            </a:r>
            <a:endParaRPr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g3e379db9a69_0_95"/>
          <p:cNvSpPr/>
          <p:nvPr/>
        </p:nvSpPr>
        <p:spPr>
          <a:xfrm>
            <a:off x="8140678" y="3512684"/>
            <a:ext cx="2129700" cy="997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lang="ca-E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the means through which the project communicates, distributes, and delivers its value proposition to the customer.</a:t>
            </a:r>
            <a:endParaRPr b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g3e379db9a69_0_95"/>
          <p:cNvSpPr txBox="1"/>
          <p:nvPr/>
        </p:nvSpPr>
        <p:spPr>
          <a:xfrm>
            <a:off x="635859" y="597386"/>
            <a:ext cx="10364400" cy="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5F85"/>
              </a:buClr>
              <a:buSzPts val="3315"/>
              <a:buFont typeface="Arial"/>
              <a:buNone/>
            </a:pPr>
            <a:r>
              <a:rPr b="1" i="0" lang="ca-ES" sz="3315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Business model - template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g3d6504c6741_0_506"/>
          <p:cNvGrpSpPr/>
          <p:nvPr/>
        </p:nvGrpSpPr>
        <p:grpSpPr>
          <a:xfrm>
            <a:off x="231325" y="132195"/>
            <a:ext cx="13020725" cy="6697707"/>
            <a:chOff x="620640" y="1684452"/>
            <a:chExt cx="12232925" cy="4812263"/>
          </a:xfrm>
        </p:grpSpPr>
        <p:sp>
          <p:nvSpPr>
            <p:cNvPr id="71" name="Google Shape;71;g3d6504c6741_0_506"/>
            <p:cNvSpPr/>
            <p:nvPr/>
          </p:nvSpPr>
          <p:spPr>
            <a:xfrm>
              <a:off x="620640" y="1684452"/>
              <a:ext cx="2359200" cy="4014600"/>
            </a:xfrm>
            <a:prstGeom prst="roundRect">
              <a:avLst>
                <a:gd fmla="val 16667" name="adj"/>
              </a:avLst>
            </a:prstGeom>
            <a:solidFill>
              <a:srgbClr val="F2F2F2">
                <a:alpha val="49411"/>
              </a:srgbClr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0" spcFirstLastPara="1" rIns="18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rgbClr val="32549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Alliances</a:t>
              </a:r>
              <a:endParaRPr b="1" i="0" sz="16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6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Scientific support</a:t>
              </a:r>
              <a:endPara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Travel </a:t>
              </a:r>
              <a:r>
                <a:rPr lang="ca-ES" sz="11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</a:t>
              </a: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gencies </a:t>
              </a:r>
              <a:r>
                <a:rPr lang="ca-ES" sz="11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and t</a:t>
              </a: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our Operators</a:t>
              </a:r>
              <a:endPara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Forest managers</a:t>
              </a:r>
              <a:endPara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Local authorities</a:t>
              </a:r>
              <a:endPara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Transport providers</a:t>
              </a:r>
              <a:endPara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Psychologists / Therapists / Unive</a:t>
              </a:r>
              <a:r>
                <a:rPr lang="ca-ES" sz="11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</a:t>
              </a: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sities</a:t>
              </a:r>
              <a:endPara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Associations of many types, elderly people, people with disabilities, schools</a:t>
              </a:r>
              <a:endPara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1000"/>
                </a:spcAft>
                <a:buNone/>
              </a:pP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Other </a:t>
              </a:r>
              <a:r>
                <a:rPr lang="ca-ES" sz="11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companies </a:t>
              </a:r>
              <a:r>
                <a:rPr b="0" i="0" lang="ca-ES" sz="11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in the area to offer </a:t>
              </a:r>
              <a:r>
                <a:rPr lang="ca-ES" sz="11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cross-selling collaboration</a:t>
              </a:r>
              <a:endPara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" name="Google Shape;72;g3d6504c6741_0_506"/>
            <p:cNvSpPr/>
            <p:nvPr/>
          </p:nvSpPr>
          <p:spPr>
            <a:xfrm>
              <a:off x="3089162" y="1684452"/>
              <a:ext cx="2359200" cy="1961400"/>
            </a:xfrm>
            <a:prstGeom prst="roundRect">
              <a:avLst>
                <a:gd fmla="val 16667" name="adj"/>
              </a:avLst>
            </a:prstGeom>
            <a:solidFill>
              <a:srgbClr val="F2F2F2">
                <a:alpha val="49411"/>
              </a:srgbClr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0" spcFirstLastPara="1" rIns="18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500" u="none" cap="none" strike="noStrike">
                  <a:solidFill>
                    <a:srgbClr val="1F497D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Activities</a:t>
              </a:r>
              <a:endParaRPr b="1" i="0" sz="1500" u="none" cap="none" strike="noStrike">
                <a:solidFill>
                  <a:srgbClr val="1F497D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ca-ES" sz="7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will do…</a:t>
              </a:r>
              <a:endParaRPr sz="7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b="1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Forest bathing</a:t>
              </a:r>
              <a:r>
                <a:rPr b="1" lang="ca-ES" sz="7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:</a:t>
              </a:r>
              <a:r>
                <a:rPr lang="ca-ES" sz="7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 </a:t>
              </a:r>
              <a:r>
                <a:rPr b="0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Forest therapy</a:t>
              </a:r>
              <a:r>
                <a:rPr lang="ca-ES" sz="7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</a:t>
              </a:r>
              <a:r>
                <a:rPr b="0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(mindfulness), </a:t>
              </a:r>
              <a:r>
                <a:rPr lang="ca-ES" sz="7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</a:t>
              </a:r>
              <a:r>
                <a:rPr b="0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reativity sessions and creative visualisations, </a:t>
              </a:r>
              <a:r>
                <a:rPr lang="ca-ES" sz="7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</a:t>
              </a:r>
              <a:r>
                <a:rPr b="0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ducational activities, </a:t>
              </a:r>
              <a:r>
                <a:rPr lang="ca-ES" sz="7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</a:t>
              </a:r>
              <a:r>
                <a:rPr b="0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rt-therap</a:t>
              </a:r>
              <a:r>
                <a:rPr lang="ca-ES" sz="7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y.</a:t>
              </a:r>
              <a:endParaRPr b="0" i="0" sz="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Nature walks</a:t>
              </a:r>
              <a:r>
                <a:rPr b="1" lang="ca-ES" sz="7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: </a:t>
              </a:r>
              <a:r>
                <a:rPr b="0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meditation/ yoga sessions, collecting leaves, observing birds. </a:t>
              </a:r>
              <a:endParaRPr b="0" i="0" sz="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b="1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Capacity building</a:t>
              </a:r>
              <a:r>
                <a:rPr b="0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for users and professionals staff training. It will include activities such as observing local plants &amp; animals, cleaning the forest, foraging.</a:t>
              </a:r>
              <a:endParaRPr b="0" i="0" sz="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7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Environmental value:</a:t>
              </a:r>
              <a:r>
                <a:rPr b="0" i="0" lang="ca-ES" sz="7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coordinate with authorities to avoid over-use of the forest which leads to degradation. Control the noise &amp; incentivise eco</a:t>
              </a:r>
              <a:r>
                <a:rPr lang="ca-ES" sz="700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logic </a:t>
              </a:r>
              <a:r>
                <a:rPr b="0" i="0" lang="ca-ES" sz="7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behavio</a:t>
              </a:r>
              <a:r>
                <a:rPr lang="ca-ES" sz="700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ur and understanding. We will </a:t>
              </a:r>
              <a:r>
                <a:rPr b="0" i="0" lang="ca-ES" sz="7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educate people on how to relate to the forest and leave zero waste behind</a:t>
              </a:r>
              <a:endParaRPr b="0" i="0" sz="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7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Social value</a:t>
              </a:r>
              <a:r>
                <a:rPr b="0" i="0" lang="ca-ES" sz="7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: incorporating neighbours in benefiting from the activities (as users or as providers for the activities). Offer training to local community members</a:t>
              </a:r>
              <a:endParaRPr b="0" i="0" sz="700" u="none" cap="none" strike="noStrike">
                <a:solidFill>
                  <a:srgbClr val="274E13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3" name="Google Shape;73;g3d6504c6741_0_506"/>
            <p:cNvSpPr/>
            <p:nvPr/>
          </p:nvSpPr>
          <p:spPr>
            <a:xfrm>
              <a:off x="3089162" y="3737389"/>
              <a:ext cx="2359200" cy="1961400"/>
            </a:xfrm>
            <a:prstGeom prst="roundRect">
              <a:avLst>
                <a:gd fmla="val 16667" name="adj"/>
              </a:avLst>
            </a:prstGeom>
            <a:solidFill>
              <a:srgbClr val="F2F2F2">
                <a:alpha val="49411"/>
              </a:srgbClr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0" spcFirstLastPara="1" rIns="18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500" u="none" cap="none" strike="noStrike">
                  <a:solidFill>
                    <a:srgbClr val="32549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Resources</a:t>
              </a:r>
              <a:endParaRPr b="1" i="0" sz="15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need…</a:t>
              </a:r>
              <a:endParaRPr sz="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Certified g</a:t>
              </a: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uide or mentor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for the activities. </a:t>
              </a:r>
              <a:endParaRPr b="0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Administrative, marketing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and communication 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staff</a:t>
              </a:r>
              <a:endParaRPr sz="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Safety equipment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, 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trail signs, orientation markers, maps.</a:t>
              </a:r>
              <a:endParaRPr b="0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Materials 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such as mats, 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ropes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, word stick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 b="0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Medical emergency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readiness</a:t>
              </a:r>
              <a:endParaRPr b="0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Booking platform</a:t>
              </a:r>
              <a:endParaRPr b="0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8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Social value</a:t>
              </a:r>
              <a:r>
                <a:rPr b="0" i="0" lang="ca-ES" sz="8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: hiring local people and local providers. Hiring people from disadvantage background or disabilities</a:t>
              </a:r>
              <a:endParaRPr b="0" i="0" sz="800" u="none" cap="none" strike="noStrike">
                <a:solidFill>
                  <a:srgbClr val="274E13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8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Environmental value</a:t>
              </a:r>
              <a:r>
                <a:rPr b="0" i="0" lang="ca-ES" sz="8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: local products</a:t>
              </a:r>
              <a:endParaRPr b="0" i="0" sz="800" u="none" cap="none" strike="noStrike">
                <a:solidFill>
                  <a:srgbClr val="274E13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4" name="Google Shape;74;g3d6504c6741_0_506"/>
            <p:cNvSpPr/>
            <p:nvPr/>
          </p:nvSpPr>
          <p:spPr>
            <a:xfrm>
              <a:off x="5557683" y="1684452"/>
              <a:ext cx="2359200" cy="4014600"/>
            </a:xfrm>
            <a:prstGeom prst="roundRect">
              <a:avLst>
                <a:gd fmla="val 16667" name="adj"/>
              </a:avLst>
            </a:prstGeom>
            <a:solidFill>
              <a:srgbClr val="F2F2F2">
                <a:alpha val="49411"/>
              </a:srgbClr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0" spcFirstLastPara="1" rIns="18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300" u="none" cap="none" strike="noStrike">
                  <a:solidFill>
                    <a:srgbClr val="32549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Value proposition</a:t>
              </a:r>
              <a:endParaRPr b="1" i="0" sz="13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sz="700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ca-ES" sz="12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will offer…</a:t>
              </a:r>
              <a:endParaRPr sz="12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304800" lvl="0" marL="45720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Char char="●"/>
              </a:pPr>
              <a:r>
                <a:rPr b="0" i="0" lang="ca-ES" sz="12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Direct contact with nature, less formal ways of conducting mental health therapy</a:t>
              </a:r>
              <a:endParaRPr b="0" i="0" sz="1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304800" lvl="0" marL="45720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Char char="●"/>
              </a:pPr>
              <a:r>
                <a:rPr b="0" i="0" lang="ca-ES" sz="12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Personalised wellness retreats</a:t>
              </a:r>
              <a:endParaRPr b="0" i="0" sz="1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304800" lvl="0" marL="45720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Char char="●"/>
              </a:pPr>
              <a:r>
                <a:rPr b="0" i="0" lang="ca-ES" sz="12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Digital detox and mindfulness moments</a:t>
              </a:r>
              <a:endParaRPr b="0" i="0" sz="1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304800" lvl="0" marL="45720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Char char="●"/>
              </a:pPr>
              <a:r>
                <a:rPr b="0" i="0" lang="ca-ES" sz="12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Promoting rural and protected areas</a:t>
              </a:r>
              <a:endParaRPr b="0" i="0" sz="1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304800" lvl="0" marL="45720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Char char="●"/>
              </a:pPr>
              <a:r>
                <a:rPr b="0" i="0" lang="ca-ES" sz="12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No fitness level required</a:t>
              </a:r>
              <a:endParaRPr b="0" i="0" sz="1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304800" lvl="0" marL="457200" rtl="0" algn="l">
                <a:spcBef>
                  <a:spcPts val="1000"/>
                </a:spcBef>
                <a:spcAft>
                  <a:spcPts val="1000"/>
                </a:spcAft>
                <a:buClr>
                  <a:schemeClr val="dk1"/>
                </a:buClr>
                <a:buSzPts val="1200"/>
                <a:buFont typeface="Libre Franklin"/>
                <a:buChar char="●"/>
              </a:pPr>
              <a:r>
                <a:rPr lang="ca-ES" sz="12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Group packages</a:t>
              </a:r>
              <a:endParaRPr sz="12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5" name="Google Shape;75;g3d6504c6741_0_506"/>
            <p:cNvSpPr/>
            <p:nvPr/>
          </p:nvSpPr>
          <p:spPr>
            <a:xfrm>
              <a:off x="8025844" y="1684452"/>
              <a:ext cx="2359200" cy="1961400"/>
            </a:xfrm>
            <a:prstGeom prst="roundRect">
              <a:avLst>
                <a:gd fmla="val 16667" name="adj"/>
              </a:avLst>
            </a:prstGeom>
            <a:solidFill>
              <a:srgbClr val="F2F2F2">
                <a:alpha val="49411"/>
              </a:srgbClr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0" spcFirstLastPara="1" rIns="18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rgbClr val="32549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Customer relationship</a:t>
              </a:r>
              <a:endParaRPr b="1" i="0" sz="16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expect r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ecurrent and close relationships with customers 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(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ongoing activit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ies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over time)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:</a:t>
              </a:r>
              <a:endParaRPr b="0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</a:t>
              </a: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Whatsapp or community chat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to promote 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events, vermouth, or chats after sessions to create a sense of community.</a:t>
              </a:r>
              <a:endParaRPr sz="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</a:t>
              </a:r>
              <a:r>
                <a:rPr b="1"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smooth onboarding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to therapies: v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ideo calls before they come to the reserve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, and follow-up messages.</a:t>
              </a:r>
              <a:endParaRPr sz="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ffers for </a:t>
              </a: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families</a:t>
              </a:r>
              <a:r>
                <a:rPr b="1"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, </a:t>
              </a: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companies, </a:t>
              </a:r>
              <a:r>
                <a:rPr b="1"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and </a:t>
              </a: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neighbours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, easy rebooking system, and campaigns: </a:t>
              </a:r>
              <a:r>
                <a:rPr b="1"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service ambassadors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to engage new participants..</a:t>
              </a:r>
              <a:endParaRPr sz="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b="1"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</a:t>
              </a: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easonal experiences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with different forests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an</a:t>
              </a:r>
              <a:r>
                <a:rPr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d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</a:t>
              </a:r>
              <a:r>
                <a:rPr b="1" lang="ca-ES" sz="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b</a:t>
              </a:r>
              <a:r>
                <a:rPr b="1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adges to recognise</a:t>
              </a:r>
              <a:r>
                <a:rPr b="0" i="0" lang="ca-ES" sz="8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recurrent participation</a:t>
              </a:r>
              <a:endParaRPr b="0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6" name="Google Shape;76;g3d6504c6741_0_506"/>
            <p:cNvSpPr/>
            <p:nvPr/>
          </p:nvSpPr>
          <p:spPr>
            <a:xfrm>
              <a:off x="8025844" y="3737389"/>
              <a:ext cx="2359200" cy="1961400"/>
            </a:xfrm>
            <a:prstGeom prst="roundRect">
              <a:avLst>
                <a:gd fmla="val 16667" name="adj"/>
              </a:avLst>
            </a:prstGeom>
            <a:solidFill>
              <a:srgbClr val="F2F2F2">
                <a:alpha val="49411"/>
              </a:srgbClr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0" spcFirstLastPara="1" rIns="18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rgbClr val="32549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Channels</a:t>
              </a:r>
              <a:endParaRPr b="1" i="0" sz="16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ca-ES" sz="9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will use the following communication and distribution channels:</a:t>
              </a:r>
              <a:endParaRPr sz="9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285750" lvl="0" marL="45720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Libre Franklin"/>
                <a:buChar char="-"/>
              </a:pPr>
              <a:r>
                <a:rPr b="0" i="0" lang="ca-ES" sz="9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Social media, webpage, and whatsapp business</a:t>
              </a:r>
              <a:endParaRPr b="0" i="0" sz="9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285750" lvl="0" marL="45720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Libre Franklin"/>
                <a:buChar char="-"/>
              </a:pPr>
              <a:r>
                <a:rPr b="0" i="0" lang="ca-ES" sz="9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Local tourism offices</a:t>
              </a:r>
              <a:endParaRPr b="0" i="0" sz="9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285750" lvl="0" marL="45720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Libre Franklin"/>
                <a:buChar char="-"/>
              </a:pPr>
              <a:r>
                <a:rPr b="0" i="0" lang="ca-ES" sz="9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Festivals or sustainability events</a:t>
              </a:r>
              <a:endParaRPr b="0" i="0" sz="9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285750" lvl="0" marL="45720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Libre Franklin"/>
                <a:buChar char="-"/>
              </a:pPr>
              <a:r>
                <a:rPr b="0" i="0" lang="ca-ES" sz="9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Partnerships with therapists and coaches</a:t>
              </a:r>
              <a:endParaRPr b="0" i="0" sz="9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-285750" lvl="0" marL="45720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Libre Franklin"/>
                <a:buChar char="-"/>
              </a:pPr>
              <a:r>
                <a:rPr lang="ca-ES" sz="9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Local markets and stores</a:t>
              </a:r>
              <a:endParaRPr sz="9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rtl="0" algn="l"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b="1" lang="ca-ES" sz="900">
                  <a:latin typeface="Libre Franklin"/>
                  <a:ea typeface="Libre Franklin"/>
                  <a:cs typeface="Libre Franklin"/>
                  <a:sym typeface="Libre Franklin"/>
                </a:rPr>
                <a:t>Environmental value</a:t>
              </a:r>
              <a:r>
                <a:rPr lang="ca-ES" sz="900">
                  <a:latin typeface="Libre Franklin"/>
                  <a:ea typeface="Libre Franklin"/>
                  <a:cs typeface="Libre Franklin"/>
                  <a:sym typeface="Libre Franklin"/>
                </a:rPr>
                <a:t>: car-sharing support (electric cars, cycling and walking)</a:t>
              </a:r>
              <a:endParaRPr sz="900"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900" u="none" cap="none" strike="noStrike">
                  <a:latin typeface="Libre Franklin"/>
                  <a:ea typeface="Libre Franklin"/>
                  <a:cs typeface="Libre Franklin"/>
                  <a:sym typeface="Libre Franklin"/>
                </a:rPr>
                <a:t>Social value</a:t>
              </a:r>
              <a:r>
                <a:rPr b="0" i="0" lang="ca-ES" sz="900" u="none" cap="none" strike="noStrike">
                  <a:latin typeface="Libre Franklin"/>
                  <a:ea typeface="Libre Franklin"/>
                  <a:cs typeface="Libre Franklin"/>
                  <a:sym typeface="Libre Franklin"/>
                </a:rPr>
                <a:t>: General Practitioners will help us reach hard-to-reach senior people</a:t>
              </a:r>
              <a:endParaRPr b="0" i="0" sz="900" u="none" cap="none" strike="noStrike"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7" name="Google Shape;77;g3d6504c6741_0_506"/>
            <p:cNvSpPr/>
            <p:nvPr/>
          </p:nvSpPr>
          <p:spPr>
            <a:xfrm>
              <a:off x="10494365" y="1684452"/>
              <a:ext cx="2359200" cy="4014600"/>
            </a:xfrm>
            <a:prstGeom prst="roundRect">
              <a:avLst>
                <a:gd fmla="val 16667" name="adj"/>
              </a:avLst>
            </a:prstGeom>
            <a:solidFill>
              <a:srgbClr val="F2F2F2">
                <a:alpha val="49411"/>
              </a:srgbClr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0" spcFirstLastPara="1" rIns="18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rgbClr val="32549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Customer segment</a:t>
              </a:r>
              <a:endParaRPr b="1" i="0" sz="16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6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ca-ES" sz="15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People seeking nature healing or mindfulness </a:t>
              </a:r>
              <a:endParaRPr sz="15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rtl="0" algn="l"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lang="ca-ES" sz="15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Senior people seeking relaxation</a:t>
              </a:r>
              <a:endParaRPr sz="15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b="0" i="0" lang="ca-ES" sz="15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Urban professionals suffering from stress or burnout</a:t>
              </a:r>
              <a:endPara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lang="ca-ES" sz="15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Tourists</a:t>
              </a:r>
              <a:r>
                <a:rPr lang="ca-ES" sz="15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and people seeking group activities</a:t>
              </a:r>
              <a:endParaRPr sz="15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b="0" i="0" lang="ca-ES" sz="15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Nature lovers</a:t>
              </a:r>
              <a:endPara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b="0" i="0" lang="ca-ES" sz="1500" u="none" cap="none" strike="noStrik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Local inhabitants</a:t>
              </a:r>
              <a:endPara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1000"/>
                </a:spcAft>
                <a:buNone/>
              </a:pPr>
              <a:r>
                <a:rPr b="1" i="0" lang="ca-ES" sz="15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Social value</a:t>
              </a:r>
              <a:r>
                <a:rPr b="0" i="0" lang="ca-ES" sz="15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: giving access to nature to people who don't have</a:t>
              </a:r>
              <a:r>
                <a:rPr b="0" i="0" lang="ca-ES" sz="1500" u="none" cap="none" strike="noStrike">
                  <a:solidFill>
                    <a:srgbClr val="32549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</a:t>
              </a:r>
              <a:r>
                <a:rPr b="0" i="0" lang="ca-ES" sz="1500" u="none" cap="none" strike="noStrike">
                  <a:solidFill>
                    <a:srgbClr val="274E13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this opportunity</a:t>
              </a:r>
              <a:endParaRPr b="0" i="0" sz="1500" u="none" cap="none" strike="noStrike">
                <a:solidFill>
                  <a:srgbClr val="274E13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8" name="Google Shape;78;g3d6504c6741_0_506"/>
            <p:cNvSpPr/>
            <p:nvPr/>
          </p:nvSpPr>
          <p:spPr>
            <a:xfrm>
              <a:off x="620640" y="5790815"/>
              <a:ext cx="6045900" cy="705900"/>
            </a:xfrm>
            <a:prstGeom prst="roundRect">
              <a:avLst>
                <a:gd fmla="val 16667" name="adj"/>
              </a:avLst>
            </a:prstGeom>
            <a:solidFill>
              <a:srgbClr val="F2F2F2">
                <a:alpha val="49411"/>
              </a:srgbClr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0" spcFirstLastPara="1" rIns="18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rgbClr val="32549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Cost structure</a:t>
              </a:r>
              <a:endParaRPr b="1" i="0" sz="16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ca-ES" sz="11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TBD in the </a:t>
              </a:r>
              <a:r>
                <a:rPr lang="ca-ES" sz="11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feasibility</a:t>
              </a:r>
              <a:r>
                <a:rPr lang="ca-ES" sz="11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plan</a:t>
              </a:r>
              <a:endParaRPr sz="11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" name="Google Shape;79;g3d6504c6741_0_506"/>
            <p:cNvSpPr/>
            <p:nvPr/>
          </p:nvSpPr>
          <p:spPr>
            <a:xfrm>
              <a:off x="6807592" y="5790815"/>
              <a:ext cx="6045900" cy="705900"/>
            </a:xfrm>
            <a:prstGeom prst="roundRect">
              <a:avLst>
                <a:gd fmla="val 16667" name="adj"/>
              </a:avLst>
            </a:prstGeom>
            <a:solidFill>
              <a:srgbClr val="F2F2F2">
                <a:alpha val="49411"/>
              </a:srgbClr>
            </a:solidFill>
            <a:ln cap="flat" cmpd="sng" w="12700">
              <a:solidFill>
                <a:srgbClr val="32549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000" lIns="0" spcFirstLastPara="1" rIns="18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ca-ES" sz="1600" u="none" cap="none" strike="noStrike">
                  <a:solidFill>
                    <a:srgbClr val="32549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Revenues</a:t>
              </a:r>
              <a:endParaRPr b="1" i="0" sz="1600" u="none" cap="none" strike="noStrike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rtl="0" algn="l">
                <a:spcBef>
                  <a:spcPts val="1000"/>
                </a:spcBef>
                <a:spcAft>
                  <a:spcPts val="100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lang="ca-ES" sz="11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TBD in the feasibility plan</a:t>
              </a:r>
              <a:endParaRPr b="1" sz="1600">
                <a:solidFill>
                  <a:srgbClr val="32549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27DE10F7908A4CBFC56A0A35B3AC7B" ma:contentTypeVersion="8" ma:contentTypeDescription="Crea un document nou" ma:contentTypeScope="" ma:versionID="f6d6e7971d81cc794f19f2b89b0251bf">
  <xsd:schema xmlns:xsd="http://www.w3.org/2001/XMLSchema" xmlns:xs="http://www.w3.org/2001/XMLSchema" xmlns:p="http://schemas.microsoft.com/office/2006/metadata/properties" xmlns:ns2="8d32a48b-ef71-4dcc-b707-5be36c684fff" xmlns:ns3="7bee3feb-936e-459e-ad8a-ed52de7fbc82" targetNamespace="http://schemas.microsoft.com/office/2006/metadata/properties" ma:root="true" ma:fieldsID="4adfbb077b9a4e8d81e6b2a671708974" ns2:_="" ns3:_="">
    <xsd:import namespace="8d32a48b-ef71-4dcc-b707-5be36c684fff"/>
    <xsd:import namespace="7bee3feb-936e-459e-ad8a-ed52de7fbc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2a48b-ef71-4dcc-b707-5be36c684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e3feb-936e-459e-ad8a-ed52de7fbc82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es de la imatge" ma:readOnly="false" ma:fieldId="{5cf76f15-5ced-4ddc-b409-7134ff3c332f}" ma:taxonomyMulti="true" ma:sspId="d19f90c4-00d9-45b7-bc62-04f95cbe7a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bee3feb-936e-459e-ad8a-ed52de7fbc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2EACF9-182F-4E35-A4AA-ABA213C0EF01}"/>
</file>

<file path=customXml/itemProps2.xml><?xml version="1.0" encoding="utf-8"?>
<ds:datastoreItem xmlns:ds="http://schemas.openxmlformats.org/officeDocument/2006/customXml" ds:itemID="{D31687E0-3588-4F2F-8764-7B3E7704EEF5}"/>
</file>

<file path=customXml/itemProps3.xml><?xml version="1.0" encoding="utf-8"?>
<ds:datastoreItem xmlns:ds="http://schemas.openxmlformats.org/officeDocument/2006/customXml" ds:itemID="{66114C64-AF6C-47A3-BA99-75C52FBC78EF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Andrea Lizana</dc:creator>
  <dcterms:created xsi:type="dcterms:W3CDTF">2022-06-09T08:32:30Z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0x0101000327DE10F7908A4CBFC56A0A35B3AC7B</vt:lpwstr>
  </property>
  <property fmtid="{D5CDD505-2E9C-101B-9397-08002B2CF9AE}" pid="3" name="HiddenSlides">
    <vt:r8>1</vt:r8>
  </property>
  <property fmtid="{D5CDD505-2E9C-101B-9397-08002B2CF9AE}" pid="4" name="MediaServiceImageTags">
    <vt:lpwstr/>
  </property>
  <property fmtid="{D5CDD505-2E9C-101B-9397-08002B2CF9AE}" pid="5" name="Notes">
    <vt:r8>1</vt:r8>
  </property>
  <property fmtid="{D5CDD505-2E9C-101B-9397-08002B2CF9AE}" pid="6" name="PresentationFormat">
    <vt:lpwstr>Personalizado</vt:lpwstr>
  </property>
  <property fmtid="{D5CDD505-2E9C-101B-9397-08002B2CF9AE}" pid="7" name="Slides">
    <vt:r8>38</vt:r8>
  </property>
</Properties>
</file>